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4111" r:id="rId5"/>
  </p:sldMasterIdLst>
  <p:notesMasterIdLst>
    <p:notesMasterId r:id="rId13"/>
  </p:notesMasterIdLst>
  <p:sldIdLst>
    <p:sldId id="656" r:id="rId6"/>
    <p:sldId id="565" r:id="rId7"/>
    <p:sldId id="657" r:id="rId8"/>
    <p:sldId id="658" r:id="rId9"/>
    <p:sldId id="659" r:id="rId10"/>
    <p:sldId id="585" r:id="rId11"/>
    <p:sldId id="39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per, Mike" initials="MM" lastIdx="4" clrIdx="0">
    <p:extLst/>
  </p:cmAuthor>
  <p:cmAuthor id="2" name="Blaine Phelps" initials="BP"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548235"/>
    <a:srgbClr val="00B0F0"/>
    <a:srgbClr val="902393"/>
    <a:srgbClr val="1A6B96"/>
    <a:srgbClr val="CC0066"/>
    <a:srgbClr val="A9D18E"/>
    <a:srgbClr val="871799"/>
    <a:srgbClr val="A86ED4"/>
    <a:srgbClr val="79D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1" autoAdjust="0"/>
    <p:restoredTop sz="79719" autoAdjust="0"/>
  </p:normalViewPr>
  <p:slideViewPr>
    <p:cSldViewPr snapToGrid="0">
      <p:cViewPr varScale="1">
        <p:scale>
          <a:sx n="67" d="100"/>
          <a:sy n="67" d="100"/>
        </p:scale>
        <p:origin x="-840" y="-90"/>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1743471F-84B7-45CE-A4C0-98AEC4A23C05}" type="datetimeFigureOut">
              <a:rPr lang="en-US" smtClean="0"/>
              <a:pPr/>
              <a:t>4/1/2015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2E0CAD5A-2C60-4C65-AD41-074E63540319}" type="slidenum">
              <a:rPr lang="en-US" smtClean="0"/>
              <a:pPr/>
              <a:t>‹#›</a:t>
            </a:fld>
            <a:endParaRPr lang="en-US" dirty="0"/>
          </a:p>
        </p:txBody>
      </p:sp>
    </p:spTree>
    <p:extLst>
      <p:ext uri="{BB962C8B-B14F-4D97-AF65-F5344CB8AC3E}">
        <p14:creationId xmlns:p14="http://schemas.microsoft.com/office/powerpoint/2010/main" val="335882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smtClean="0"/>
          </a:p>
          <a:p>
            <a:r>
              <a:rPr lang="en-GB" sz="1200" kern="1200" dirty="0" smtClean="0">
                <a:solidFill>
                  <a:schemeClr val="tx1"/>
                </a:solidFill>
                <a:effectLst/>
                <a:latin typeface="Arial" panose="020B0604020202020204" pitchFamily="34" charset="0"/>
                <a:ea typeface="+mn-ea"/>
                <a:cs typeface="+mn-cs"/>
              </a:rPr>
              <a:t>The Cloud Pack Connector for eCopy ShareScan allows documents to be scanned directly from a multifunction or dedicated scanner into a number of Cloud storage services using the eCopy ShareScan 5 frontend.</a:t>
            </a:r>
            <a:br>
              <a:rPr lang="en-GB" sz="1200" kern="1200" dirty="0" smtClean="0">
                <a:solidFill>
                  <a:schemeClr val="tx1"/>
                </a:solidFill>
                <a:effectLst/>
                <a:latin typeface="Arial" panose="020B0604020202020204" pitchFamily="34" charset="0"/>
                <a:ea typeface="+mn-ea"/>
                <a:cs typeface="+mn-cs"/>
              </a:rPr>
            </a:br>
            <a:r>
              <a:rPr lang="en-GB" sz="1200" kern="1200" dirty="0" smtClean="0">
                <a:solidFill>
                  <a:schemeClr val="tx1"/>
                </a:solidFill>
                <a:effectLst/>
                <a:latin typeface="Arial" panose="020B0604020202020204" pitchFamily="34" charset="0"/>
                <a:ea typeface="+mn-ea"/>
                <a:cs typeface="+mn-cs"/>
              </a:rPr>
              <a:t>By using this connector you can authenticate with your existing Google Drive, </a:t>
            </a:r>
            <a:r>
              <a:rPr lang="en-GB" sz="1200" kern="1200" dirty="0" err="1" smtClean="0">
                <a:solidFill>
                  <a:schemeClr val="tx1"/>
                </a:solidFill>
                <a:effectLst/>
                <a:latin typeface="Arial" panose="020B0604020202020204" pitchFamily="34" charset="0"/>
                <a:ea typeface="+mn-ea"/>
                <a:cs typeface="+mn-cs"/>
              </a:rPr>
              <a:t>OneDrive</a:t>
            </a:r>
            <a:r>
              <a:rPr lang="en-GB" sz="1200" kern="1200" dirty="0" smtClean="0">
                <a:solidFill>
                  <a:schemeClr val="tx1"/>
                </a:solidFill>
                <a:effectLst/>
                <a:latin typeface="Arial" panose="020B0604020202020204" pitchFamily="34" charset="0"/>
                <a:ea typeface="+mn-ea"/>
                <a:cs typeface="+mn-cs"/>
              </a:rPr>
              <a:t> (previously SkyDrive) or Dropbox account and allow users to select which folder to store the scan in.</a:t>
            </a:r>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51679DA8-3D2C-44CC-966E-AA2A21F97F5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0501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panose="020B0604020202020204" pitchFamily="34" charset="0"/>
                <a:ea typeface="+mn-ea"/>
                <a:cs typeface="+mn-cs"/>
              </a:rPr>
              <a:t>Company Hosted Token Server:</a:t>
            </a:r>
          </a:p>
          <a:p>
            <a:pPr lvl="1"/>
            <a:r>
              <a:rPr lang="en-GB" sz="1200" kern="1200" dirty="0" smtClean="0">
                <a:solidFill>
                  <a:schemeClr val="tx1"/>
                </a:solidFill>
                <a:effectLst/>
                <a:latin typeface="Arial" panose="020B0604020202020204" pitchFamily="34" charset="0"/>
                <a:ea typeface="+mn-ea"/>
                <a:cs typeface="+mn-cs"/>
              </a:rPr>
              <a:t>Select this option if you have installed the accompanying Cloud Pack token website locally within your organisation</a:t>
            </a:r>
          </a:p>
          <a:p>
            <a:pPr lvl="1"/>
            <a:r>
              <a:rPr lang="en-GB" sz="1200" kern="1200" dirty="0" smtClean="0">
                <a:solidFill>
                  <a:schemeClr val="tx1"/>
                </a:solidFill>
                <a:effectLst/>
                <a:latin typeface="Arial" panose="020B0604020202020204" pitchFamily="34" charset="0"/>
                <a:ea typeface="+mn-ea"/>
                <a:cs typeface="+mn-cs"/>
              </a:rPr>
              <a:t>Enter the URL for the website in the "Token Server URL" textbox. </a:t>
            </a:r>
          </a:p>
          <a:p>
            <a:pPr lvl="1"/>
            <a:r>
              <a:rPr lang="en-GB" sz="1200" kern="1200" dirty="0" smtClean="0">
                <a:solidFill>
                  <a:schemeClr val="tx1"/>
                </a:solidFill>
                <a:effectLst/>
                <a:latin typeface="Arial" panose="020B0604020202020204" pitchFamily="34" charset="0"/>
                <a:ea typeface="+mn-ea"/>
                <a:cs typeface="+mn-cs"/>
              </a:rPr>
              <a:t>Upon clicking “Install” the connection to the website will be tested, alerting you if the connector was unable to connect.</a:t>
            </a:r>
          </a:p>
          <a:p>
            <a:pPr lvl="0"/>
            <a:r>
              <a:rPr lang="en-GB" sz="1200" kern="1200" dirty="0" smtClean="0">
                <a:solidFill>
                  <a:schemeClr val="tx1"/>
                </a:solidFill>
                <a:effectLst/>
                <a:latin typeface="Arial" panose="020B0604020202020204" pitchFamily="34" charset="0"/>
                <a:ea typeface="+mn-ea"/>
                <a:cs typeface="+mn-cs"/>
              </a:rPr>
              <a:t>Paper River Cloud Hosted Token Server</a:t>
            </a:r>
          </a:p>
          <a:p>
            <a:pPr lvl="1"/>
            <a:r>
              <a:rPr lang="en-GB" sz="1200" kern="1200" dirty="0" smtClean="0">
                <a:solidFill>
                  <a:schemeClr val="tx1"/>
                </a:solidFill>
                <a:effectLst/>
                <a:latin typeface="Arial" panose="020B0604020202020204" pitchFamily="34" charset="0"/>
                <a:ea typeface="+mn-ea"/>
                <a:cs typeface="+mn-cs"/>
              </a:rPr>
              <a:t>Select this option if you have registered to use the Paper River Cloud Token website to host your user tokens.</a:t>
            </a:r>
          </a:p>
          <a:p>
            <a:pPr lvl="1"/>
            <a:r>
              <a:rPr lang="en-GB" sz="1200" kern="1200" dirty="0" smtClean="0">
                <a:solidFill>
                  <a:schemeClr val="tx1"/>
                </a:solidFill>
                <a:effectLst/>
                <a:latin typeface="Arial" panose="020B0604020202020204" pitchFamily="34" charset="0"/>
                <a:ea typeface="+mn-ea"/>
                <a:cs typeface="+mn-cs"/>
              </a:rPr>
              <a:t>Enter the Company ID you were assigned and the Company Password you entered during registration.</a:t>
            </a:r>
          </a:p>
          <a:p>
            <a:pPr lvl="1"/>
            <a:r>
              <a:rPr lang="en-GB" sz="1200" kern="1200" dirty="0" smtClean="0">
                <a:solidFill>
                  <a:schemeClr val="tx1"/>
                </a:solidFill>
                <a:effectLst/>
                <a:latin typeface="Arial" panose="020B0604020202020204" pitchFamily="34" charset="0"/>
                <a:ea typeface="+mn-ea"/>
                <a:cs typeface="+mn-cs"/>
              </a:rPr>
              <a:t>Upon clicking “Install” the credentials entered will be tested against the Paper River Cloud Hosted website.</a:t>
            </a:r>
          </a:p>
          <a:p>
            <a:pPr lvl="0"/>
            <a:r>
              <a:rPr lang="en-GB" sz="1200" kern="1200" dirty="0" smtClean="0">
                <a:solidFill>
                  <a:schemeClr val="tx1"/>
                </a:solidFill>
                <a:effectLst/>
                <a:latin typeface="Arial" panose="020B0604020202020204" pitchFamily="34" charset="0"/>
                <a:ea typeface="+mn-ea"/>
                <a:cs typeface="+mn-cs"/>
              </a:rPr>
              <a:t>Trial:</a:t>
            </a:r>
          </a:p>
          <a:p>
            <a:pPr lvl="1"/>
            <a:r>
              <a:rPr lang="en-GB" sz="1200" kern="1200" dirty="0" smtClean="0">
                <a:solidFill>
                  <a:schemeClr val="tx1"/>
                </a:solidFill>
                <a:effectLst/>
                <a:latin typeface="Arial" panose="020B0604020202020204" pitchFamily="34" charset="0"/>
                <a:ea typeface="+mn-ea"/>
                <a:cs typeface="+mn-cs"/>
              </a:rPr>
              <a:t>Select this option if you have registered for a trial using the Paper River Cloud Token website.</a:t>
            </a:r>
          </a:p>
          <a:p>
            <a:pPr lvl="1"/>
            <a:r>
              <a:rPr lang="en-GB" sz="1200" kern="1200" dirty="0" smtClean="0">
                <a:solidFill>
                  <a:schemeClr val="tx1"/>
                </a:solidFill>
                <a:effectLst/>
                <a:latin typeface="Arial" panose="020B0604020202020204" pitchFamily="34" charset="0"/>
                <a:ea typeface="+mn-ea"/>
                <a:cs typeface="+mn-cs"/>
              </a:rPr>
              <a:t>Enter the Pin Code you used when registering for your trial</a:t>
            </a:r>
          </a:p>
          <a:p>
            <a:pPr lvl="1"/>
            <a:r>
              <a:rPr lang="en-GB" sz="1200" kern="1200" dirty="0" smtClean="0">
                <a:solidFill>
                  <a:schemeClr val="tx1"/>
                </a:solidFill>
                <a:effectLst/>
                <a:latin typeface="Arial" panose="020B0604020202020204" pitchFamily="34" charset="0"/>
                <a:ea typeface="+mn-ea"/>
                <a:cs typeface="+mn-cs"/>
              </a:rPr>
              <a:t>Upon clicking “Install” the connection to the website and pin code will be tested, alerting you if the connector was unable to connect or could not find your Pin Code.</a:t>
            </a:r>
          </a:p>
          <a:p>
            <a:pPr lvl="0"/>
            <a:r>
              <a:rPr lang="en-GB" sz="1200" kern="1200" dirty="0" smtClean="0">
                <a:solidFill>
                  <a:schemeClr val="tx1"/>
                </a:solidFill>
                <a:effectLst/>
                <a:latin typeface="Arial" panose="020B0604020202020204" pitchFamily="34" charset="0"/>
                <a:ea typeface="+mn-ea"/>
                <a:cs typeface="+mn-cs"/>
              </a:rPr>
              <a:t>Configure Later:</a:t>
            </a:r>
          </a:p>
          <a:p>
            <a:pPr lvl="1"/>
            <a:r>
              <a:rPr lang="en-GB" sz="1200" kern="1200" dirty="0" smtClean="0">
                <a:solidFill>
                  <a:schemeClr val="tx1"/>
                </a:solidFill>
                <a:effectLst/>
                <a:latin typeface="Arial" panose="020B0604020202020204" pitchFamily="34" charset="0"/>
                <a:ea typeface="+mn-ea"/>
                <a:cs typeface="+mn-cs"/>
              </a:rPr>
              <a:t>Select this option if you want to use the connector in offline demo mode and/or plan to configure the server settings later.</a:t>
            </a:r>
          </a:p>
          <a:p>
            <a:endParaRPr lang="en-GB" dirty="0"/>
          </a:p>
        </p:txBody>
      </p:sp>
      <p:sp>
        <p:nvSpPr>
          <p:cNvPr id="4" name="Slide Number Placeholder 3"/>
          <p:cNvSpPr>
            <a:spLocks noGrp="1"/>
          </p:cNvSpPr>
          <p:nvPr>
            <p:ph type="sldNum" sz="quarter" idx="10"/>
          </p:nvPr>
        </p:nvSpPr>
        <p:spPr/>
        <p:txBody>
          <a:bodyPr/>
          <a:lstStyle/>
          <a:p>
            <a:fld id="{2E0CAD5A-2C60-4C65-AD41-074E63540319}" type="slidenum">
              <a:rPr lang="en-US" smtClean="0"/>
              <a:pPr/>
              <a:t>4</a:t>
            </a:fld>
            <a:endParaRPr lang="en-US" dirty="0"/>
          </a:p>
        </p:txBody>
      </p:sp>
    </p:spTree>
    <p:extLst>
      <p:ext uri="{BB962C8B-B14F-4D97-AF65-F5344CB8AC3E}">
        <p14:creationId xmlns:p14="http://schemas.microsoft.com/office/powerpoint/2010/main" val="123212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mn-ea"/>
                <a:cs typeface="+mn-cs"/>
              </a:rPr>
              <a:t>You then need to simply follow the instructions shown on the screen. Click on the link, sign in to the cloud service, allow the app the request permissions and you are then returned to the token screen.</a:t>
            </a:r>
          </a:p>
          <a:p>
            <a:endParaRPr lang="en-GB" dirty="0"/>
          </a:p>
        </p:txBody>
      </p:sp>
      <p:sp>
        <p:nvSpPr>
          <p:cNvPr id="4" name="Slide Number Placeholder 3"/>
          <p:cNvSpPr>
            <a:spLocks noGrp="1"/>
          </p:cNvSpPr>
          <p:nvPr>
            <p:ph type="sldNum" sz="quarter" idx="10"/>
          </p:nvPr>
        </p:nvSpPr>
        <p:spPr/>
        <p:txBody>
          <a:bodyPr/>
          <a:lstStyle/>
          <a:p>
            <a:fld id="{2E0CAD5A-2C60-4C65-AD41-074E63540319}" type="slidenum">
              <a:rPr lang="en-US" smtClean="0"/>
              <a:pPr/>
              <a:t>5</a:t>
            </a:fld>
            <a:endParaRPr lang="en-US" dirty="0"/>
          </a:p>
        </p:txBody>
      </p:sp>
    </p:spTree>
    <p:extLst>
      <p:ext uri="{BB962C8B-B14F-4D97-AF65-F5344CB8AC3E}">
        <p14:creationId xmlns:p14="http://schemas.microsoft.com/office/powerpoint/2010/main" val="120903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679DA8-3D2C-44CC-966E-AA2A21F97F54}" type="slidenum">
              <a:rPr lang="en-US" smtClean="0"/>
              <a:t>6</a:t>
            </a:fld>
            <a:endParaRPr lang="en-US"/>
          </a:p>
        </p:txBody>
      </p:sp>
    </p:spTree>
    <p:extLst>
      <p:ext uri="{BB962C8B-B14F-4D97-AF65-F5344CB8AC3E}">
        <p14:creationId xmlns:p14="http://schemas.microsoft.com/office/powerpoint/2010/main" val="359955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endParaRPr lang="en-US" dirty="0"/>
          </a:p>
        </p:txBody>
      </p:sp>
      <p:sp>
        <p:nvSpPr>
          <p:cNvPr id="4" name="Slide Number Placeholder 3"/>
          <p:cNvSpPr>
            <a:spLocks noGrp="1"/>
          </p:cNvSpPr>
          <p:nvPr>
            <p:ph type="sldNum" sz="quarter" idx="10"/>
          </p:nvPr>
        </p:nvSpPr>
        <p:spPr/>
        <p:txBody>
          <a:bodyPr/>
          <a:lstStyle/>
          <a:p>
            <a:fld id="{F7C5754B-C714-48DF-95E0-3BE293797C99}" type="slidenum">
              <a:rPr lang="en-US" smtClean="0"/>
              <a:t>7</a:t>
            </a:fld>
            <a:endParaRPr lang="en-US"/>
          </a:p>
        </p:txBody>
      </p:sp>
    </p:spTree>
    <p:extLst>
      <p:ext uri="{BB962C8B-B14F-4D97-AF65-F5344CB8AC3E}">
        <p14:creationId xmlns:p14="http://schemas.microsoft.com/office/powerpoint/2010/main" val="3002535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2002-2013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2498332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12257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3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2539642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4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081994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9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3354480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4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404077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25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1407385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0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1435904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6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4037080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5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745554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4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705878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1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1456719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693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6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18007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4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937432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1335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273194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1978192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3877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873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1313945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783214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4241605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384618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27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074203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16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2755377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28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3489091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29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695504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792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9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65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0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2924273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7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640033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5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22321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2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4041938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642941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7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2" name="Title 1"/>
          <p:cNvSpPr>
            <a:spLocks noGrp="1"/>
          </p:cNvSpPr>
          <p:nvPr>
            <p:ph type="title"/>
          </p:nvPr>
        </p:nvSpPr>
        <p:spPr>
          <a:xfrm>
            <a:off x="1408920" y="504444"/>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5"/>
            <a:ext cx="1550675" cy="314799"/>
          </a:xfrm>
          <a:prstGeom prst="rect">
            <a:avLst/>
          </a:prstGeom>
        </p:spPr>
      </p:pic>
      <p:sp>
        <p:nvSpPr>
          <p:cNvPr id="8"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458346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5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4"/>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5"/>
            <a:ext cx="1550675" cy="314799"/>
          </a:xfrm>
          <a:prstGeom prst="rect">
            <a:avLst/>
          </a:prstGeom>
        </p:spPr>
      </p:pic>
      <p:sp>
        <p:nvSpPr>
          <p:cNvPr id="8"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876517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0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421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1"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1"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1291900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8" y="1205275"/>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1711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81"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1424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413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1"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1"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84" indent="-304784">
              <a:defRPr lang="en-US" sz="2400" kern="1200" dirty="0" smtClean="0">
                <a:solidFill>
                  <a:schemeClr val="tx1"/>
                </a:solidFill>
                <a:latin typeface="Arial"/>
                <a:ea typeface="+mn-ea"/>
                <a:cs typeface="Arial"/>
              </a:defRPr>
            </a:lvl1pPr>
            <a:lvl2pPr marL="990550" indent="-380981">
              <a:defRPr lang="en-US" sz="2133" kern="1200" dirty="0" smtClean="0">
                <a:solidFill>
                  <a:schemeClr val="tx1"/>
                </a:solidFill>
                <a:latin typeface="Arial"/>
                <a:ea typeface="+mn-ea"/>
                <a:cs typeface="Arial"/>
              </a:defRPr>
            </a:lvl2pPr>
            <a:lvl3pPr marL="1523925" indent="-304784">
              <a:defRPr lang="en-US" sz="1867" kern="1200" dirty="0" smtClean="0">
                <a:solidFill>
                  <a:schemeClr val="tx1">
                    <a:lumMod val="75000"/>
                    <a:lumOff val="25000"/>
                  </a:schemeClr>
                </a:solidFill>
                <a:latin typeface="Arial"/>
                <a:ea typeface="+mn-ea"/>
                <a:cs typeface="Arial"/>
              </a:defRPr>
            </a:lvl3pPr>
            <a:lvl4pPr marL="2133493" indent="-304784">
              <a:defRPr lang="en-US" sz="1867" kern="1200" dirty="0" smtClean="0">
                <a:solidFill>
                  <a:schemeClr val="tx1">
                    <a:lumMod val="75000"/>
                    <a:lumOff val="25000"/>
                  </a:schemeClr>
                </a:solidFill>
                <a:latin typeface="Arial"/>
                <a:ea typeface="+mn-ea"/>
                <a:cs typeface="Arial"/>
              </a:defRPr>
            </a:lvl4pPr>
            <a:lvl5pPr marL="2743062" indent="-304784">
              <a:defRPr lang="en-US" sz="1867" kern="1200" dirty="0">
                <a:solidFill>
                  <a:schemeClr val="tx1">
                    <a:lumMod val="75000"/>
                    <a:lumOff val="25000"/>
                  </a:schemeClr>
                </a:solidFill>
                <a:latin typeface="Arial"/>
                <a:ea typeface="+mn-ea"/>
                <a:cs typeface="Arial"/>
              </a:defRPr>
            </a:lvl5pPr>
          </a:lstStyle>
          <a:p>
            <a:pPr marL="304784" lvl="0" indent="-304784" algn="l" defTabSz="609570"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84" lvl="1" indent="-304784" algn="l" defTabSz="609570" rtl="0" eaLnBrk="1" latinLnBrk="0" hangingPunct="1">
              <a:lnSpc>
                <a:spcPct val="90000"/>
              </a:lnSpc>
              <a:spcBef>
                <a:spcPts val="400"/>
              </a:spcBef>
              <a:spcAft>
                <a:spcPts val="400"/>
              </a:spcAft>
              <a:buSzPct val="60000"/>
              <a:buFont typeface="Lucida Grande"/>
              <a:buChar char="■"/>
            </a:pPr>
            <a:r>
              <a:rPr lang="en-US" smtClean="0"/>
              <a:t>Second level</a:t>
            </a:r>
          </a:p>
          <a:p>
            <a:pPr marL="304784" lvl="2" indent="-304784" algn="l" defTabSz="609570" rtl="0" eaLnBrk="1" latinLnBrk="0" hangingPunct="1">
              <a:lnSpc>
                <a:spcPct val="90000"/>
              </a:lnSpc>
              <a:spcBef>
                <a:spcPts val="400"/>
              </a:spcBef>
              <a:spcAft>
                <a:spcPts val="400"/>
              </a:spcAft>
              <a:buSzPct val="60000"/>
              <a:buFont typeface="Lucida Grande"/>
              <a:buChar char="■"/>
            </a:pPr>
            <a:r>
              <a:rPr lang="en-US" smtClean="0"/>
              <a:t>Third level</a:t>
            </a:r>
          </a:p>
          <a:p>
            <a:pPr marL="304784" lvl="3" indent="-304784" algn="l" defTabSz="609570" rtl="0" eaLnBrk="1" latinLnBrk="0" hangingPunct="1">
              <a:lnSpc>
                <a:spcPct val="90000"/>
              </a:lnSpc>
              <a:spcBef>
                <a:spcPts val="400"/>
              </a:spcBef>
              <a:spcAft>
                <a:spcPts val="400"/>
              </a:spcAft>
              <a:buSzPct val="60000"/>
              <a:buFont typeface="Lucida Grande"/>
              <a:buChar char="■"/>
            </a:pPr>
            <a:r>
              <a:rPr lang="en-US" smtClean="0"/>
              <a:t>Fourth level</a:t>
            </a:r>
          </a:p>
          <a:p>
            <a:pPr marL="304784" lvl="4" indent="-304784" algn="l" defTabSz="609570"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2491056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9"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2"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85645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9"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681701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879188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3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55"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9" y="1150921"/>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9"/>
            <a:ext cx="2207683" cy="453113"/>
          </a:xfrm>
          <a:prstGeom prst="rect">
            <a:avLst/>
          </a:prstGeom>
        </p:spPr>
      </p:pic>
    </p:spTree>
    <p:extLst>
      <p:ext uri="{BB962C8B-B14F-4D97-AF65-F5344CB8AC3E}">
        <p14:creationId xmlns:p14="http://schemas.microsoft.com/office/powerpoint/2010/main" val="3738273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18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5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1"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55">
                <a:tabLst>
                  <a:tab pos="9674559"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381445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3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5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200"/>
            <a:ext cx="2207683" cy="453113"/>
          </a:xfrm>
          <a:prstGeom prst="rect">
            <a:avLst/>
          </a:prstGeom>
        </p:spPr>
      </p:pic>
    </p:spTree>
    <p:extLst>
      <p:ext uri="{BB962C8B-B14F-4D97-AF65-F5344CB8AC3E}">
        <p14:creationId xmlns:p14="http://schemas.microsoft.com/office/powerpoint/2010/main" val="3712131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33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55"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9" y="1150921"/>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9"/>
            <a:ext cx="2207683" cy="453113"/>
          </a:xfrm>
          <a:prstGeom prst="rect">
            <a:avLst/>
          </a:prstGeom>
        </p:spPr>
      </p:pic>
    </p:spTree>
    <p:extLst>
      <p:ext uri="{BB962C8B-B14F-4D97-AF65-F5344CB8AC3E}">
        <p14:creationId xmlns:p14="http://schemas.microsoft.com/office/powerpoint/2010/main" val="2205251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5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30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1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6246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74385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564017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772297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1341692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7993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622631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715381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586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804013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18875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040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936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1384990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301663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210586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421509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878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138546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1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2701249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3392951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8911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6" name="Title Placeholder 6"/>
          <p:cNvSpPr>
            <a:spLocks noGrp="1"/>
          </p:cNvSpPr>
          <p:nvPr>
            <p:ph type="title"/>
          </p:nvPr>
        </p:nvSpPr>
        <p:spPr>
          <a:xfrm>
            <a:off x="762004" y="403602"/>
            <a:ext cx="10661649" cy="719348"/>
          </a:xfrm>
          <a:prstGeom prst="rect">
            <a:avLst/>
          </a:prstGeom>
        </p:spPr>
        <p:txBody>
          <a:bodyPr vert="horz" lIns="0" tIns="45720" rIns="91440" bIns="45720" rtlCol="0" anchor="t"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211035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344949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933" spc="67" dirty="0" smtClean="0">
                <a:solidFill>
                  <a:schemeClr val="accent1">
                    <a:lumMod val="20000"/>
                    <a:lumOff val="80000"/>
                  </a:scheme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chemeClr val="accent1">
                    <a:lumMod val="20000"/>
                    <a:lumOff val="80000"/>
                  </a:schemeClr>
                </a:solidFill>
                <a:latin typeface="Arial" panose="020B0604020202020204" pitchFamily="34" charset="0"/>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933" spc="67" dirty="0" smtClean="0">
              <a:solidFill>
                <a:schemeClr val="accent1">
                  <a:lumMod val="20000"/>
                  <a:lumOff val="80000"/>
                </a:scheme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2240408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545306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751964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424255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258255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4172614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731206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21594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2336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3403305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176866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9102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626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628038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385241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15150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4073511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37219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2472954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6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1926813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2217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8024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4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876298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23424"/>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2483669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8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827703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3017330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9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1012252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4019762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512135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377079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48532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56060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263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08426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23424"/>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328843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585360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3824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7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2145426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878026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893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0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16264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6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1838840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38747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305777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064395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010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2594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7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2672960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3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17803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4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797665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3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2" name="Title 1"/>
          <p:cNvSpPr>
            <a:spLocks noGrp="1"/>
          </p:cNvSpPr>
          <p:nvPr>
            <p:ph type="title"/>
          </p:nvPr>
        </p:nvSpPr>
        <p:spPr>
          <a:xfrm>
            <a:off x="1408920" y="504444"/>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5"/>
            <a:ext cx="1550675" cy="314799"/>
          </a:xfrm>
          <a:prstGeom prst="rect">
            <a:avLst/>
          </a:prstGeom>
        </p:spPr>
      </p:pic>
      <p:sp>
        <p:nvSpPr>
          <p:cNvPr id="8"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849530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5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2709097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5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55"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9" y="1150921"/>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9"/>
            <a:ext cx="2207683" cy="453113"/>
          </a:xfrm>
          <a:prstGeom prst="rect">
            <a:avLst/>
          </a:prstGeom>
        </p:spPr>
      </p:pic>
    </p:spTree>
    <p:extLst>
      <p:ext uri="{BB962C8B-B14F-4D97-AF65-F5344CB8AC3E}">
        <p14:creationId xmlns:p14="http://schemas.microsoft.com/office/powerpoint/2010/main" val="3873552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8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455057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6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2769410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7736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7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031501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27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1963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4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a:tabLst>
                  <a:tab pos="9675042"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156952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9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2588021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8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133266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6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1854106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9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2295551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0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309380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25588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557339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7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2445091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5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036887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504571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0109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126559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189246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66987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732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1539685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842471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240018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981618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20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90079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1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3666532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2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2569637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2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384115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394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5072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2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4098230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23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16457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8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3238161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3" Type="http://schemas.openxmlformats.org/officeDocument/2006/relationships/slideLayout" Target="../slideLayouts/slideLayout148.xml"/><Relationship Id="rId21" Type="http://schemas.openxmlformats.org/officeDocument/2006/relationships/theme" Target="../theme/theme2.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1408918" y="506591"/>
            <a:ext cx="10322340" cy="1402080"/>
          </a:xfrm>
          <a:prstGeom prst="rect">
            <a:avLst/>
          </a:prstGeom>
        </p:spPr>
        <p:txBody>
          <a:bodyPr vert="horz" lIns="0" tIns="45720" rIns="91440" bIns="45720" rtlCol="0" anchor="t" anchorCtr="0">
            <a:normAutofit/>
          </a:bodyPr>
          <a:lstStyle/>
          <a:p>
            <a:r>
              <a:rPr lang="en-US" smtClean="0"/>
              <a:t>Click to edit Master title style</a:t>
            </a:r>
            <a:endParaRPr lang="en-US" dirty="0"/>
          </a:p>
        </p:txBody>
      </p:sp>
      <p:sp>
        <p:nvSpPr>
          <p:cNvPr id="10" name="Text Placeholder 9"/>
          <p:cNvSpPr>
            <a:spLocks noGrp="1"/>
          </p:cNvSpPr>
          <p:nvPr>
            <p:ph type="body" idx="1"/>
          </p:nvPr>
        </p:nvSpPr>
        <p:spPr>
          <a:xfrm>
            <a:off x="1408931" y="2073764"/>
            <a:ext cx="10326624" cy="3901440"/>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8"/>
          <p:cNvSpPr txBox="1">
            <a:spLocks/>
          </p:cNvSpPr>
          <p:nvPr/>
        </p:nvSpPr>
        <p:spPr>
          <a:xfrm>
            <a:off x="4428069" y="6396118"/>
            <a:ext cx="7315199" cy="286573"/>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rPr>
              <a:t>© 2002-2013 Nuance Communications, Inc. All rights reserved. Page </a:t>
            </a:r>
            <a:fld id="{E660F83B-9819-8D4C-B1F4-31B13C551FB0}" type="slidenum">
              <a:rPr lang="en-US" sz="933" spc="67" smtClean="0">
                <a:solidFill>
                  <a:srgbClr val="C5C6C8"/>
                </a:solidFill>
              </a:rPr>
              <a:pPr algn="r">
                <a:tabLst>
                  <a:tab pos="9675042" algn="l"/>
                </a:tabLst>
                <a:defRPr/>
              </a:pPr>
              <a:t>‹#›</a:t>
            </a:fld>
            <a:endParaRPr lang="en-US" sz="933" spc="67" dirty="0" smtClean="0">
              <a:solidFill>
                <a:srgbClr val="C5C6C8"/>
              </a:solidFill>
            </a:endParaRPr>
          </a:p>
        </p:txBody>
      </p:sp>
      <p:sp>
        <p:nvSpPr>
          <p:cNvPr id="11" name="Rectangle 10"/>
          <p:cNvSpPr/>
          <p:nvPr/>
        </p:nvSpPr>
        <p:spPr bwMode="gray">
          <a:xfrm>
            <a:off x="1" y="-2"/>
            <a:ext cx="12199449" cy="308060"/>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ctr" defTabSz="1085824" eaLnBrk="0" fontAlgn="base" hangingPunct="0">
              <a:lnSpc>
                <a:spcPct val="90000"/>
              </a:lnSpc>
              <a:spcBef>
                <a:spcPct val="0"/>
              </a:spcBef>
              <a:spcAft>
                <a:spcPct val="0"/>
              </a:spcAft>
            </a:pPr>
            <a:endParaRPr lang="en-US" sz="3200" dirty="0" smtClean="0">
              <a:solidFill>
                <a:srgbClr val="333333"/>
              </a:solidFill>
            </a:endParaRPr>
          </a:p>
        </p:txBody>
      </p:sp>
      <p:pic>
        <p:nvPicPr>
          <p:cNvPr id="6" name="Picture 5" descr="interim_NuanceLogo_Horz_k.png"/>
          <p:cNvPicPr>
            <a:picLocks noChangeAspect="1"/>
          </p:cNvPicPr>
          <p:nvPr/>
        </p:nvPicPr>
        <p:blipFill>
          <a:blip r:embed="rId147" cstate="print">
            <a:extLst>
              <a:ext uri="{28A0092B-C50C-407E-A947-70E740481C1C}">
                <a14:useLocalDpi xmlns:a14="http://schemas.microsoft.com/office/drawing/2010/main" val="0"/>
              </a:ext>
            </a:extLst>
          </a:blip>
          <a:stretch>
            <a:fillRect/>
          </a:stretch>
        </p:blipFill>
        <p:spPr>
          <a:xfrm>
            <a:off x="797984" y="6336852"/>
            <a:ext cx="1538816" cy="315833"/>
          </a:xfrm>
          <a:prstGeom prst="rect">
            <a:avLst/>
          </a:prstGeom>
        </p:spPr>
      </p:pic>
    </p:spTree>
    <p:extLst>
      <p:ext uri="{BB962C8B-B14F-4D97-AF65-F5344CB8AC3E}">
        <p14:creationId xmlns:p14="http://schemas.microsoft.com/office/powerpoint/2010/main" val="111164582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661" r:id="rId17"/>
    <p:sldLayoutId id="2147483756"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5" r:id="rId33"/>
    <p:sldLayoutId id="2147483796" r:id="rId34"/>
    <p:sldLayoutId id="2147483797" r:id="rId35"/>
    <p:sldLayoutId id="2147483798" r:id="rId36"/>
    <p:sldLayoutId id="2147483799" r:id="rId37"/>
    <p:sldLayoutId id="2147483800" r:id="rId38"/>
    <p:sldLayoutId id="2147483835" r:id="rId39"/>
    <p:sldLayoutId id="2147483836" r:id="rId40"/>
    <p:sldLayoutId id="2147483838" r:id="rId41"/>
    <p:sldLayoutId id="2147483840" r:id="rId42"/>
    <p:sldLayoutId id="2147483841" r:id="rId43"/>
    <p:sldLayoutId id="2147483842" r:id="rId44"/>
    <p:sldLayoutId id="2147483843" r:id="rId45"/>
    <p:sldLayoutId id="2147483844" r:id="rId46"/>
    <p:sldLayoutId id="2147483845" r:id="rId47"/>
    <p:sldLayoutId id="2147483846" r:id="rId48"/>
    <p:sldLayoutId id="2147483847" r:id="rId49"/>
    <p:sldLayoutId id="2147483848" r:id="rId50"/>
    <p:sldLayoutId id="2147483849" r:id="rId51"/>
    <p:sldLayoutId id="2147483850" r:id="rId52"/>
    <p:sldLayoutId id="2147483851" r:id="rId53"/>
    <p:sldLayoutId id="2147483852" r:id="rId54"/>
    <p:sldLayoutId id="2147483853" r:id="rId55"/>
    <p:sldLayoutId id="2147483855" r:id="rId56"/>
    <p:sldLayoutId id="2147483856" r:id="rId57"/>
    <p:sldLayoutId id="2147483857" r:id="rId58"/>
    <p:sldLayoutId id="2147483858" r:id="rId59"/>
    <p:sldLayoutId id="2147483859" r:id="rId60"/>
    <p:sldLayoutId id="2147483860" r:id="rId61"/>
    <p:sldLayoutId id="2147483895" r:id="rId62"/>
    <p:sldLayoutId id="2147483896" r:id="rId63"/>
    <p:sldLayoutId id="2147483897" r:id="rId64"/>
    <p:sldLayoutId id="2147483899" r:id="rId65"/>
    <p:sldLayoutId id="2147483900" r:id="rId66"/>
    <p:sldLayoutId id="2147484060" r:id="rId67"/>
    <p:sldLayoutId id="2147483913" r:id="rId68"/>
    <p:sldLayoutId id="2147483914" r:id="rId69"/>
    <p:sldLayoutId id="2147483915" r:id="rId70"/>
    <p:sldLayoutId id="2147483916" r:id="rId71"/>
    <p:sldLayoutId id="2147483918" r:id="rId72"/>
    <p:sldLayoutId id="2147483919" r:id="rId73"/>
    <p:sldLayoutId id="2147483932" r:id="rId74"/>
    <p:sldLayoutId id="2147483933" r:id="rId75"/>
    <p:sldLayoutId id="2147483935" r:id="rId76"/>
    <p:sldLayoutId id="2147483937" r:id="rId77"/>
    <p:sldLayoutId id="2147483938" r:id="rId78"/>
    <p:sldLayoutId id="2147483939" r:id="rId79"/>
    <p:sldLayoutId id="2147483940" r:id="rId80"/>
    <p:sldLayoutId id="2147483941" r:id="rId81"/>
    <p:sldLayoutId id="2147483942" r:id="rId82"/>
    <p:sldLayoutId id="2147483943" r:id="rId83"/>
    <p:sldLayoutId id="2147483944" r:id="rId84"/>
    <p:sldLayoutId id="2147483945" r:id="rId85"/>
    <p:sldLayoutId id="2147483946" r:id="rId86"/>
    <p:sldLayoutId id="2147483947" r:id="rId87"/>
    <p:sldLayoutId id="2147483948" r:id="rId88"/>
    <p:sldLayoutId id="2147483949" r:id="rId89"/>
    <p:sldLayoutId id="2147483950" r:id="rId90"/>
    <p:sldLayoutId id="2147483952" r:id="rId91"/>
    <p:sldLayoutId id="2147483953" r:id="rId92"/>
    <p:sldLayoutId id="2147483954" r:id="rId93"/>
    <p:sldLayoutId id="2147483955" r:id="rId94"/>
    <p:sldLayoutId id="2147483956" r:id="rId95"/>
    <p:sldLayoutId id="2147483957" r:id="rId96"/>
    <p:sldLayoutId id="2147484002" r:id="rId97"/>
    <p:sldLayoutId id="2147484003" r:id="rId98"/>
    <p:sldLayoutId id="2147484005" r:id="rId99"/>
    <p:sldLayoutId id="2147484018" r:id="rId100"/>
    <p:sldLayoutId id="2147484019" r:id="rId101"/>
    <p:sldLayoutId id="2147484021" r:id="rId102"/>
    <p:sldLayoutId id="2147484034" r:id="rId103"/>
    <p:sldLayoutId id="2147484035" r:id="rId104"/>
    <p:sldLayoutId id="2147484037" r:id="rId105"/>
    <p:sldLayoutId id="2147484039" r:id="rId106"/>
    <p:sldLayoutId id="2147484040" r:id="rId107"/>
    <p:sldLayoutId id="2147484041" r:id="rId108"/>
    <p:sldLayoutId id="2147484042" r:id="rId109"/>
    <p:sldLayoutId id="2147484043" r:id="rId110"/>
    <p:sldLayoutId id="2147484044" r:id="rId111"/>
    <p:sldLayoutId id="2147484045" r:id="rId112"/>
    <p:sldLayoutId id="2147484046" r:id="rId113"/>
    <p:sldLayoutId id="2147484047" r:id="rId114"/>
    <p:sldLayoutId id="2147484048" r:id="rId115"/>
    <p:sldLayoutId id="2147484049" r:id="rId116"/>
    <p:sldLayoutId id="2147484050" r:id="rId117"/>
    <p:sldLayoutId id="2147484051" r:id="rId118"/>
    <p:sldLayoutId id="2147484052" r:id="rId119"/>
    <p:sldLayoutId id="2147484054" r:id="rId120"/>
    <p:sldLayoutId id="2147484055" r:id="rId121"/>
    <p:sldLayoutId id="2147484056" r:id="rId122"/>
    <p:sldLayoutId id="2147484057" r:id="rId123"/>
    <p:sldLayoutId id="2147484058" r:id="rId124"/>
    <p:sldLayoutId id="2147484059" r:id="rId125"/>
    <p:sldLayoutId id="2147484062" r:id="rId126"/>
    <p:sldLayoutId id="2147484063" r:id="rId127"/>
    <p:sldLayoutId id="2147484064" r:id="rId128"/>
    <p:sldLayoutId id="2147484065" r:id="rId129"/>
    <p:sldLayoutId id="2147484066" r:id="rId130"/>
    <p:sldLayoutId id="2147484067" r:id="rId131"/>
    <p:sldLayoutId id="2147484068" r:id="rId132"/>
    <p:sldLayoutId id="2147484069" r:id="rId133"/>
    <p:sldLayoutId id="2147484070" r:id="rId134"/>
    <p:sldLayoutId id="2147484071" r:id="rId135"/>
    <p:sldLayoutId id="2147484072" r:id="rId136"/>
    <p:sldLayoutId id="2147484073" r:id="rId137"/>
    <p:sldLayoutId id="2147484074" r:id="rId138"/>
    <p:sldLayoutId id="2147484075" r:id="rId139"/>
    <p:sldLayoutId id="2147484077" r:id="rId140"/>
    <p:sldLayoutId id="2147484078" r:id="rId141"/>
    <p:sldLayoutId id="2147484079" r:id="rId142"/>
    <p:sldLayoutId id="2147484080" r:id="rId143"/>
    <p:sldLayoutId id="2147484081" r:id="rId144"/>
    <p:sldLayoutId id="2147484082" r:id="rId14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609585" rtl="0" eaLnBrk="1" latinLnBrk="0" hangingPunct="1">
        <a:lnSpc>
          <a:spcPct val="80000"/>
        </a:lnSpc>
        <a:spcBef>
          <a:spcPct val="0"/>
        </a:spcBef>
        <a:buNone/>
        <a:defRPr sz="4533" b="1" kern="1200" spc="-200" baseline="0">
          <a:solidFill>
            <a:schemeClr val="tx1"/>
          </a:solidFill>
          <a:latin typeface="Arial"/>
          <a:ea typeface="+mj-ea"/>
          <a:cs typeface="Arial"/>
        </a:defRPr>
      </a:lvl1pPr>
    </p:titleStyle>
    <p:bodyStyle>
      <a:lvl1pPr marL="304792" indent="-304792" algn="l" defTabSz="609585" rtl="0" eaLnBrk="1" latinLnBrk="0" hangingPunct="1">
        <a:lnSpc>
          <a:spcPct val="90000"/>
        </a:lnSpc>
        <a:spcBef>
          <a:spcPts val="400"/>
        </a:spcBef>
        <a:spcAft>
          <a:spcPts val="400"/>
        </a:spcAft>
        <a:buSzPct val="80000"/>
        <a:buFont typeface="Lucida Grande"/>
        <a:buChar char="–"/>
        <a:defRPr sz="2933" kern="1200">
          <a:solidFill>
            <a:schemeClr val="tx1"/>
          </a:solidFill>
          <a:latin typeface="Arial"/>
          <a:ea typeface="+mn-ea"/>
          <a:cs typeface="Arial"/>
        </a:defRPr>
      </a:lvl1pPr>
      <a:lvl2pPr marL="990575" indent="-380990" algn="l" defTabSz="609585" rtl="0" eaLnBrk="1" latinLnBrk="0" hangingPunct="1">
        <a:lnSpc>
          <a:spcPct val="90000"/>
        </a:lnSpc>
        <a:spcBef>
          <a:spcPts val="400"/>
        </a:spcBef>
        <a:spcAft>
          <a:spcPts val="400"/>
        </a:spcAft>
        <a:buSzPct val="80000"/>
        <a:buFont typeface="Arial"/>
        <a:buChar char="–"/>
        <a:defRPr sz="2667" kern="1200">
          <a:solidFill>
            <a:schemeClr val="tx1"/>
          </a:solidFill>
          <a:latin typeface="Arial"/>
          <a:ea typeface="+mn-ea"/>
          <a:cs typeface="Arial"/>
        </a:defRPr>
      </a:lvl2pPr>
      <a:lvl3pPr marL="1523962" indent="-304792" algn="l" defTabSz="609585" rtl="0" eaLnBrk="1" latinLnBrk="0" hangingPunct="1">
        <a:lnSpc>
          <a:spcPct val="90000"/>
        </a:lnSpc>
        <a:spcBef>
          <a:spcPts val="400"/>
        </a:spcBef>
        <a:spcAft>
          <a:spcPts val="400"/>
        </a:spcAft>
        <a:buSzPct val="120000"/>
        <a:buFont typeface="Wingdings" charset="2"/>
        <a:buChar char="§"/>
        <a:defRPr sz="2400" kern="1200">
          <a:solidFill>
            <a:schemeClr val="tx2"/>
          </a:solidFill>
          <a:latin typeface="Arial"/>
          <a:ea typeface="+mn-ea"/>
          <a:cs typeface="Arial"/>
        </a:defRPr>
      </a:lvl3pPr>
      <a:lvl4pPr marL="2133547" indent="-304792" algn="l" defTabSz="609585" rtl="0" eaLnBrk="1" latinLnBrk="0" hangingPunct="1">
        <a:lnSpc>
          <a:spcPct val="90000"/>
        </a:lnSpc>
        <a:spcBef>
          <a:spcPts val="400"/>
        </a:spcBef>
        <a:spcAft>
          <a:spcPts val="400"/>
        </a:spcAft>
        <a:buSzPct val="40000"/>
        <a:buFont typeface="Wingdings" charset="2"/>
        <a:buChar char=""/>
        <a:defRPr sz="2400" kern="1200">
          <a:solidFill>
            <a:schemeClr val="tx2"/>
          </a:solidFill>
          <a:latin typeface="Arial"/>
          <a:ea typeface="+mn-ea"/>
          <a:cs typeface="Arial"/>
        </a:defRPr>
      </a:lvl4pPr>
      <a:lvl5pPr marL="2743131" indent="-304792" algn="l" defTabSz="609585" rtl="0" eaLnBrk="1" latinLnBrk="0" hangingPunct="1">
        <a:lnSpc>
          <a:spcPct val="90000"/>
        </a:lnSpc>
        <a:spcBef>
          <a:spcPts val="400"/>
        </a:spcBef>
        <a:spcAft>
          <a:spcPts val="400"/>
        </a:spcAft>
        <a:buSzPct val="80000"/>
        <a:buFont typeface="Lucida Grande"/>
        <a:buChar char="-"/>
        <a:defRPr sz="2400" kern="1200">
          <a:solidFill>
            <a:schemeClr val="tx2"/>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1408918" y="506591"/>
            <a:ext cx="10322340" cy="1402080"/>
          </a:xfrm>
          <a:prstGeom prst="rect">
            <a:avLst/>
          </a:prstGeom>
        </p:spPr>
        <p:txBody>
          <a:bodyPr vert="horz" lIns="0" tIns="45720" rIns="91440" bIns="45720" rtlCol="0" anchor="t" anchorCtr="0">
            <a:normAutofit/>
          </a:bodyPr>
          <a:lstStyle/>
          <a:p>
            <a:r>
              <a:rPr lang="en-US" smtClean="0"/>
              <a:t>Click to edit Master title style</a:t>
            </a:r>
            <a:endParaRPr lang="en-US" dirty="0"/>
          </a:p>
        </p:txBody>
      </p:sp>
      <p:sp>
        <p:nvSpPr>
          <p:cNvPr id="10" name="Text Placeholder 9"/>
          <p:cNvSpPr>
            <a:spLocks noGrp="1"/>
          </p:cNvSpPr>
          <p:nvPr>
            <p:ph type="body" idx="1"/>
          </p:nvPr>
        </p:nvSpPr>
        <p:spPr>
          <a:xfrm>
            <a:off x="1408931" y="2073764"/>
            <a:ext cx="10326624" cy="3901440"/>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8"/>
          <p:cNvSpPr txBox="1">
            <a:spLocks/>
          </p:cNvSpPr>
          <p:nvPr/>
        </p:nvSpPr>
        <p:spPr>
          <a:xfrm>
            <a:off x="4428069" y="6396118"/>
            <a:ext cx="7315199" cy="286573"/>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rPr>
              <a:t>© 2002-2014 Nuance Communications, Inc. All rights reserved. Page </a:t>
            </a:r>
            <a:fld id="{E660F83B-9819-8D4C-B1F4-31B13C551FB0}" type="slidenum">
              <a:rPr lang="en-US" sz="933" spc="67" smtClean="0">
                <a:solidFill>
                  <a:srgbClr val="C5C6C8"/>
                </a:solidFill>
              </a:rPr>
              <a:pPr algn="r">
                <a:tabLst>
                  <a:tab pos="9675042" algn="l"/>
                </a:tabLst>
                <a:defRPr/>
              </a:pPr>
              <a:t>‹#›</a:t>
            </a:fld>
            <a:endParaRPr lang="en-US" sz="933" spc="67" dirty="0" smtClean="0">
              <a:solidFill>
                <a:srgbClr val="C5C6C8"/>
              </a:solidFill>
            </a:endParaRPr>
          </a:p>
        </p:txBody>
      </p:sp>
      <p:sp>
        <p:nvSpPr>
          <p:cNvPr id="11" name="Rectangle 10"/>
          <p:cNvSpPr/>
          <p:nvPr/>
        </p:nvSpPr>
        <p:spPr bwMode="gray">
          <a:xfrm>
            <a:off x="1" y="-2"/>
            <a:ext cx="12199449" cy="308060"/>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ctr" defTabSz="1085824" eaLnBrk="0" fontAlgn="base" hangingPunct="0">
              <a:lnSpc>
                <a:spcPct val="90000"/>
              </a:lnSpc>
              <a:spcBef>
                <a:spcPct val="0"/>
              </a:spcBef>
              <a:spcAft>
                <a:spcPct val="0"/>
              </a:spcAft>
            </a:pPr>
            <a:endParaRPr lang="en-US" sz="3200" dirty="0" smtClean="0">
              <a:solidFill>
                <a:srgbClr val="333333"/>
              </a:solidFill>
            </a:endParaRPr>
          </a:p>
        </p:txBody>
      </p:sp>
      <p:pic>
        <p:nvPicPr>
          <p:cNvPr id="6" name="Picture 5" descr="interim_NuanceLogo_Horz_k.png"/>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797984" y="6336852"/>
            <a:ext cx="1538816" cy="315833"/>
          </a:xfrm>
          <a:prstGeom prst="rect">
            <a:avLst/>
          </a:prstGeom>
        </p:spPr>
      </p:pic>
    </p:spTree>
    <p:extLst>
      <p:ext uri="{BB962C8B-B14F-4D97-AF65-F5344CB8AC3E}">
        <p14:creationId xmlns:p14="http://schemas.microsoft.com/office/powerpoint/2010/main" val="5826345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2" r:id="rId19"/>
    <p:sldLayoutId id="2147484133" r:id="rId2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609585" rtl="0" eaLnBrk="1" latinLnBrk="0" hangingPunct="1">
        <a:lnSpc>
          <a:spcPct val="80000"/>
        </a:lnSpc>
        <a:spcBef>
          <a:spcPct val="0"/>
        </a:spcBef>
        <a:buNone/>
        <a:defRPr sz="4533" b="1" kern="1200" spc="-200" baseline="0">
          <a:solidFill>
            <a:schemeClr val="tx1"/>
          </a:solidFill>
          <a:latin typeface="Arial"/>
          <a:ea typeface="+mj-ea"/>
          <a:cs typeface="Arial"/>
        </a:defRPr>
      </a:lvl1pPr>
    </p:titleStyle>
    <p:bodyStyle>
      <a:lvl1pPr marL="304792" indent="-304792" algn="l" defTabSz="609585" rtl="0" eaLnBrk="1" latinLnBrk="0" hangingPunct="1">
        <a:lnSpc>
          <a:spcPct val="90000"/>
        </a:lnSpc>
        <a:spcBef>
          <a:spcPts val="400"/>
        </a:spcBef>
        <a:spcAft>
          <a:spcPts val="400"/>
        </a:spcAft>
        <a:buSzPct val="80000"/>
        <a:buFont typeface="Lucida Grande"/>
        <a:buChar char="–"/>
        <a:defRPr sz="2933" kern="1200">
          <a:solidFill>
            <a:schemeClr val="tx1"/>
          </a:solidFill>
          <a:latin typeface="Arial"/>
          <a:ea typeface="+mn-ea"/>
          <a:cs typeface="Arial"/>
        </a:defRPr>
      </a:lvl1pPr>
      <a:lvl2pPr marL="990575" indent="-380990" algn="l" defTabSz="609585" rtl="0" eaLnBrk="1" latinLnBrk="0" hangingPunct="1">
        <a:lnSpc>
          <a:spcPct val="90000"/>
        </a:lnSpc>
        <a:spcBef>
          <a:spcPts val="400"/>
        </a:spcBef>
        <a:spcAft>
          <a:spcPts val="400"/>
        </a:spcAft>
        <a:buSzPct val="80000"/>
        <a:buFont typeface="Arial"/>
        <a:buChar char="–"/>
        <a:defRPr sz="2667" kern="1200">
          <a:solidFill>
            <a:schemeClr val="tx1"/>
          </a:solidFill>
          <a:latin typeface="Arial"/>
          <a:ea typeface="+mn-ea"/>
          <a:cs typeface="Arial"/>
        </a:defRPr>
      </a:lvl2pPr>
      <a:lvl3pPr marL="1523962" indent="-304792" algn="l" defTabSz="609585" rtl="0" eaLnBrk="1" latinLnBrk="0" hangingPunct="1">
        <a:lnSpc>
          <a:spcPct val="90000"/>
        </a:lnSpc>
        <a:spcBef>
          <a:spcPts val="400"/>
        </a:spcBef>
        <a:spcAft>
          <a:spcPts val="400"/>
        </a:spcAft>
        <a:buSzPct val="120000"/>
        <a:buFont typeface="Wingdings" charset="2"/>
        <a:buChar char="§"/>
        <a:defRPr sz="2400" kern="1200">
          <a:solidFill>
            <a:schemeClr val="tx2"/>
          </a:solidFill>
          <a:latin typeface="Arial"/>
          <a:ea typeface="+mn-ea"/>
          <a:cs typeface="Arial"/>
        </a:defRPr>
      </a:lvl3pPr>
      <a:lvl4pPr marL="2133547" indent="-304792" algn="l" defTabSz="609585" rtl="0" eaLnBrk="1" latinLnBrk="0" hangingPunct="1">
        <a:lnSpc>
          <a:spcPct val="90000"/>
        </a:lnSpc>
        <a:spcBef>
          <a:spcPts val="400"/>
        </a:spcBef>
        <a:spcAft>
          <a:spcPts val="400"/>
        </a:spcAft>
        <a:buSzPct val="40000"/>
        <a:buFont typeface="Wingdings" charset="2"/>
        <a:buChar char=""/>
        <a:defRPr sz="2400" kern="1200">
          <a:solidFill>
            <a:schemeClr val="tx2"/>
          </a:solidFill>
          <a:latin typeface="Arial"/>
          <a:ea typeface="+mn-ea"/>
          <a:cs typeface="Arial"/>
        </a:defRPr>
      </a:lvl4pPr>
      <a:lvl5pPr marL="2743131" indent="-304792" algn="l" defTabSz="609585" rtl="0" eaLnBrk="1" latinLnBrk="0" hangingPunct="1">
        <a:lnSpc>
          <a:spcPct val="90000"/>
        </a:lnSpc>
        <a:spcBef>
          <a:spcPts val="400"/>
        </a:spcBef>
        <a:spcAft>
          <a:spcPts val="400"/>
        </a:spcAft>
        <a:buSzPct val="80000"/>
        <a:buFont typeface="Lucida Grande"/>
        <a:buChar char="-"/>
        <a:defRPr sz="2400" kern="1200">
          <a:solidFill>
            <a:schemeClr val="tx2"/>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5333" dirty="0" smtClean="0">
                <a:latin typeface="+mn-lt"/>
                <a:cs typeface="Helvetica Neue"/>
              </a:rPr>
              <a:t>eCopy ShareScan</a:t>
            </a:r>
            <a:br>
              <a:rPr lang="en-US" sz="5333" dirty="0" smtClean="0">
                <a:latin typeface="+mn-lt"/>
                <a:cs typeface="Helvetica Neue"/>
              </a:rPr>
            </a:br>
            <a:r>
              <a:rPr lang="en-US" sz="5333" dirty="0" smtClean="0">
                <a:latin typeface="+mn-lt"/>
                <a:cs typeface="Helvetica Neue"/>
              </a:rPr>
              <a:t>Scan to </a:t>
            </a:r>
            <a:r>
              <a:rPr lang="en-US" sz="5333" dirty="0" err="1" smtClean="0">
                <a:latin typeface="+mn-lt"/>
                <a:cs typeface="Helvetica Neue"/>
              </a:rPr>
              <a:t>DropBox</a:t>
            </a:r>
            <a:r>
              <a:rPr lang="en-US" sz="5333" dirty="0" smtClean="0">
                <a:latin typeface="+mn-lt"/>
                <a:cs typeface="Helvetica Neue"/>
              </a:rPr>
              <a:t/>
            </a:r>
            <a:br>
              <a:rPr lang="en-US" sz="5333" dirty="0" smtClean="0">
                <a:latin typeface="+mn-lt"/>
                <a:cs typeface="Helvetica Neue"/>
              </a:rPr>
            </a:br>
            <a:r>
              <a:rPr lang="en-US" sz="2800" dirty="0" smtClean="0">
                <a:latin typeface="+mn-lt"/>
                <a:cs typeface="Helvetica Neue"/>
              </a:rPr>
              <a:t/>
            </a:r>
            <a:br>
              <a:rPr lang="en-US" sz="2800" dirty="0" smtClean="0">
                <a:latin typeface="+mn-lt"/>
                <a:cs typeface="Helvetica Neue"/>
              </a:rPr>
            </a:br>
            <a:r>
              <a:rPr lang="en-US" sz="2800" dirty="0">
                <a:latin typeface="+mn-lt"/>
                <a:cs typeface="Helvetica Neue"/>
              </a:rPr>
              <a:t>C</a:t>
            </a:r>
            <a:r>
              <a:rPr lang="en-US" sz="2800" dirty="0" smtClean="0">
                <a:latin typeface="+mn-lt"/>
                <a:cs typeface="Helvetica Neue"/>
              </a:rPr>
              <a:t>hris Pearce-King</a:t>
            </a:r>
            <a:endParaRPr lang="en-US" sz="2800" dirty="0">
              <a:latin typeface="+mn-lt"/>
              <a:cs typeface="Helvetica Neue"/>
            </a:endParaRPr>
          </a:p>
        </p:txBody>
      </p:sp>
      <p:sp>
        <p:nvSpPr>
          <p:cNvPr id="4" name="Text Placeholder 3"/>
          <p:cNvSpPr>
            <a:spLocks noGrp="1"/>
          </p:cNvSpPr>
          <p:nvPr>
            <p:ph type="body" sz="quarter" idx="11"/>
          </p:nvPr>
        </p:nvSpPr>
        <p:spPr/>
        <p:txBody>
          <a:bodyPr/>
          <a:lstStyle/>
          <a:p>
            <a:fld id="{44DEBC7A-019D-41EF-BEB9-EE6E330CBE5D}" type="datetime3">
              <a:rPr lang="en-US" smtClean="0"/>
              <a:t>1 April 2015</a:t>
            </a:fld>
            <a:endParaRPr lang="en-US" dirty="0" smtClean="0"/>
          </a:p>
          <a:p>
            <a:endParaRPr lang="en-US" dirty="0" smtClean="0"/>
          </a:p>
          <a:p>
            <a:endParaRPr lang="en-US" dirty="0"/>
          </a:p>
          <a:p>
            <a:pPr algn="r"/>
            <a:r>
              <a:rPr lang="en-US" sz="1200" dirty="0"/>
              <a:t>V1.3</a:t>
            </a:r>
          </a:p>
        </p:txBody>
      </p:sp>
    </p:spTree>
    <p:extLst>
      <p:ext uri="{BB962C8B-B14F-4D97-AF65-F5344CB8AC3E}">
        <p14:creationId xmlns:p14="http://schemas.microsoft.com/office/powerpoint/2010/main" val="222661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t="-9945"/>
          <a:stretch/>
        </p:blipFill>
        <p:spPr>
          <a:xfrm>
            <a:off x="0" y="306164"/>
            <a:ext cx="12192000" cy="6551837"/>
          </a:xfrm>
          <a:prstGeom prst="rect">
            <a:avLst/>
          </a:prstGeom>
        </p:spPr>
      </p:pic>
      <p:sp>
        <p:nvSpPr>
          <p:cNvPr id="2" name="Title 1"/>
          <p:cNvSpPr>
            <a:spLocks noGrp="1"/>
          </p:cNvSpPr>
          <p:nvPr>
            <p:ph type="title"/>
          </p:nvPr>
        </p:nvSpPr>
        <p:spPr/>
        <p:txBody>
          <a:bodyPr/>
          <a:lstStyle/>
          <a:p>
            <a:r>
              <a:rPr lang="en-US" dirty="0" smtClean="0">
                <a:solidFill>
                  <a:srgbClr val="333333"/>
                </a:solidFill>
              </a:rPr>
              <a:t>Introducing the eCopy ShareScan </a:t>
            </a:r>
            <a:r>
              <a:rPr lang="en-US" dirty="0" smtClean="0">
                <a:solidFill>
                  <a:srgbClr val="CC0066"/>
                </a:solidFill>
              </a:rPr>
              <a:t>Cloud Pack</a:t>
            </a:r>
            <a:endParaRPr lang="de-DE" dirty="0">
              <a:solidFill>
                <a:srgbClr val="CC0066"/>
              </a:solidFill>
            </a:endParaRPr>
          </a:p>
        </p:txBody>
      </p:sp>
      <p:pic>
        <p:nvPicPr>
          <p:cNvPr id="4" name="Picture 3" descr="Nuance-eCopy-v.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605" y="1556704"/>
            <a:ext cx="2421467" cy="1286933"/>
          </a:xfrm>
          <a:prstGeom prst="rect">
            <a:avLst/>
          </a:prstGeom>
        </p:spPr>
      </p:pic>
      <p:sp>
        <p:nvSpPr>
          <p:cNvPr id="8" name="Text Placeholder 4"/>
          <p:cNvSpPr txBox="1">
            <a:spLocks/>
          </p:cNvSpPr>
          <p:nvPr/>
        </p:nvSpPr>
        <p:spPr>
          <a:xfrm>
            <a:off x="271576" y="2840015"/>
            <a:ext cx="3722913" cy="338615"/>
          </a:xfrm>
          <a:prstGeom prst="rect">
            <a:avLst/>
          </a:prstGeom>
        </p:spPr>
        <p:txBody>
          <a:bodyPr/>
          <a:lstStyle>
            <a:lvl1pPr marL="228600" indent="-228600" algn="l" defTabSz="457200" rtl="0" eaLnBrk="1" latinLnBrk="0" hangingPunct="1">
              <a:lnSpc>
                <a:spcPct val="90000"/>
              </a:lnSpc>
              <a:spcBef>
                <a:spcPts val="300"/>
              </a:spcBef>
              <a:spcAft>
                <a:spcPts val="300"/>
              </a:spcAft>
              <a:buSzPct val="80000"/>
              <a:buFont typeface="Lucida Grande"/>
              <a:buChar char="–"/>
              <a:defRPr sz="2200" kern="1200">
                <a:solidFill>
                  <a:schemeClr val="tx1"/>
                </a:solidFill>
                <a:latin typeface="Arial"/>
                <a:ea typeface="+mn-ea"/>
                <a:cs typeface="Arial"/>
              </a:defRPr>
            </a:lvl1pPr>
            <a:lvl2pPr marL="742950" indent="-285750" algn="l" defTabSz="457200" rtl="0" eaLnBrk="1" latinLnBrk="0" hangingPunct="1">
              <a:lnSpc>
                <a:spcPct val="90000"/>
              </a:lnSpc>
              <a:spcBef>
                <a:spcPts val="300"/>
              </a:spcBef>
              <a:spcAft>
                <a:spcPts val="300"/>
              </a:spcAft>
              <a:buSzPct val="80000"/>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ts val="300"/>
              </a:spcBef>
              <a:spcAft>
                <a:spcPts val="300"/>
              </a:spcAft>
              <a:buSzPct val="120000"/>
              <a:buFont typeface="Wingdings" charset="2"/>
              <a:buChar char="§"/>
              <a:defRPr sz="1800" kern="1200">
                <a:solidFill>
                  <a:schemeClr val="tx2"/>
                </a:solidFill>
                <a:latin typeface="Arial"/>
                <a:ea typeface="+mn-ea"/>
                <a:cs typeface="Arial"/>
              </a:defRPr>
            </a:lvl3pPr>
            <a:lvl4pPr marL="1600200" indent="-228600" algn="l" defTabSz="457200" rtl="0" eaLnBrk="1" latinLnBrk="0" hangingPunct="1">
              <a:lnSpc>
                <a:spcPct val="90000"/>
              </a:lnSpc>
              <a:spcBef>
                <a:spcPts val="300"/>
              </a:spcBef>
              <a:spcAft>
                <a:spcPts val="300"/>
              </a:spcAft>
              <a:buSzPct val="40000"/>
              <a:buFont typeface="Wingdings" charset="2"/>
              <a:buChar char=""/>
              <a:defRPr sz="1800" kern="1200">
                <a:solidFill>
                  <a:schemeClr val="tx2"/>
                </a:solidFill>
                <a:latin typeface="Arial"/>
                <a:ea typeface="+mn-ea"/>
                <a:cs typeface="Arial"/>
              </a:defRPr>
            </a:lvl4pPr>
            <a:lvl5pPr marL="2057400" indent="-228600" algn="l" defTabSz="457200" rtl="0" eaLnBrk="1" latinLnBrk="0" hangingPunct="1">
              <a:lnSpc>
                <a:spcPct val="90000"/>
              </a:lnSpc>
              <a:spcBef>
                <a:spcPts val="300"/>
              </a:spcBef>
              <a:spcAft>
                <a:spcPts val="300"/>
              </a:spcAft>
              <a:buSzPct val="80000"/>
              <a:buFont typeface="Lucida Grande"/>
              <a:buChar char="-"/>
              <a:defRPr sz="18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33" b="1" spc="133" dirty="0">
                <a:solidFill>
                  <a:srgbClr val="CC0066"/>
                </a:solidFill>
              </a:rPr>
              <a:t>GAIN CONTROL </a:t>
            </a:r>
            <a:r>
              <a:rPr lang="en-US" sz="1333" b="1" spc="133" dirty="0">
                <a:solidFill>
                  <a:srgbClr val="CC0066"/>
                </a:solidFill>
                <a:latin typeface="Arial Black" panose="020B0A04020102020204" pitchFamily="34" charset="0"/>
              </a:rPr>
              <a:t> </a:t>
            </a:r>
            <a:r>
              <a:rPr lang="en-US" sz="1333" dirty="0">
                <a:solidFill>
                  <a:srgbClr val="CC0066"/>
                </a:solidFill>
              </a:rPr>
              <a:t>[ </a:t>
            </a:r>
            <a:r>
              <a:rPr lang="en-US" sz="1333" b="1" dirty="0">
                <a:solidFill>
                  <a:prstClr val="black"/>
                </a:solidFill>
              </a:rPr>
              <a:t>team collaboration </a:t>
            </a:r>
            <a:r>
              <a:rPr lang="en-US" sz="1333" dirty="0">
                <a:solidFill>
                  <a:srgbClr val="CC0066"/>
                </a:solidFill>
              </a:rPr>
              <a:t>]</a:t>
            </a:r>
            <a:endParaRPr lang="en-US" sz="1333" dirty="0">
              <a:solidFill>
                <a:prstClr val="black"/>
              </a:solidFill>
            </a:endParaRPr>
          </a:p>
        </p:txBody>
      </p:sp>
      <p:pic>
        <p:nvPicPr>
          <p:cNvPr id="10" name="Picture 9"/>
          <p:cNvPicPr>
            <a:picLocks noChangeAspect="1"/>
          </p:cNvPicPr>
          <p:nvPr/>
        </p:nvPicPr>
        <p:blipFill>
          <a:blip r:embed="rId5" cstate="print"/>
          <a:srcRect/>
          <a:stretch>
            <a:fillRect/>
          </a:stretch>
        </p:blipFill>
        <p:spPr bwMode="auto">
          <a:xfrm>
            <a:off x="3994490" y="1541372"/>
            <a:ext cx="7834468" cy="4691473"/>
          </a:xfrm>
          <a:prstGeom prst="rect">
            <a:avLst/>
          </a:prstGeom>
          <a:noFill/>
          <a:ln w="9525">
            <a:noFill/>
            <a:miter lim="800000"/>
            <a:headEnd/>
            <a:tailEnd/>
          </a:ln>
        </p:spPr>
      </p:pic>
    </p:spTree>
    <p:extLst>
      <p:ext uri="{BB962C8B-B14F-4D97-AF65-F5344CB8AC3E}">
        <p14:creationId xmlns:p14="http://schemas.microsoft.com/office/powerpoint/2010/main" val="3169035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a:t>
            </a:r>
            <a:endParaRPr lang="en-GB" dirty="0"/>
          </a:p>
        </p:txBody>
      </p:sp>
      <p:sp>
        <p:nvSpPr>
          <p:cNvPr id="3" name="Text Placeholder 2"/>
          <p:cNvSpPr>
            <a:spLocks noGrp="1"/>
          </p:cNvSpPr>
          <p:nvPr>
            <p:ph type="body" sz="quarter" idx="11"/>
          </p:nvPr>
        </p:nvSpPr>
        <p:spPr>
          <a:xfrm>
            <a:off x="351238" y="1150920"/>
            <a:ext cx="11535962" cy="5191514"/>
          </a:xfrm>
        </p:spPr>
        <p:txBody>
          <a:bodyPr/>
          <a:lstStyle/>
          <a:p>
            <a:pPr marL="457200" indent="-457200">
              <a:buFont typeface="Arial" panose="020B0604020202020204" pitchFamily="34" charset="0"/>
              <a:buChar char="•"/>
            </a:pPr>
            <a:r>
              <a:rPr lang="en-GB" sz="3200" dirty="0"/>
              <a:t>The ShareScan </a:t>
            </a:r>
            <a:r>
              <a:rPr lang="en-GB" sz="3200" dirty="0" err="1"/>
              <a:t>CloudPack</a:t>
            </a:r>
            <a:r>
              <a:rPr lang="en-GB" sz="3200" dirty="0"/>
              <a:t> connector consists of </a:t>
            </a:r>
            <a:r>
              <a:rPr lang="en-GB" sz="3200" dirty="0" smtClean="0"/>
              <a:t>two </a:t>
            </a:r>
            <a:r>
              <a:rPr lang="en-GB" sz="3200" dirty="0"/>
              <a:t>components - The ShareScan Connector and the Token website.</a:t>
            </a:r>
          </a:p>
          <a:p>
            <a:pPr marL="457200" indent="-457200">
              <a:buFont typeface="Arial" panose="020B0604020202020204" pitchFamily="34" charset="0"/>
              <a:buChar char="•"/>
            </a:pPr>
            <a:r>
              <a:rPr lang="en-GB" sz="3200" dirty="0"/>
              <a:t>The cloud storage services all use the </a:t>
            </a:r>
            <a:r>
              <a:rPr lang="en-GB" sz="3200" dirty="0" err="1"/>
              <a:t>oAuth</a:t>
            </a:r>
            <a:r>
              <a:rPr lang="en-GB" sz="3200" dirty="0"/>
              <a:t> authentication system. This means that to access the cloud systems from anything other than a web browser, the user needs to authorise the application and retrieve a "Token". </a:t>
            </a:r>
          </a:p>
          <a:p>
            <a:pPr marL="457200" indent="-457200">
              <a:buFont typeface="Arial" panose="020B0604020202020204" pitchFamily="34" charset="0"/>
              <a:buChar char="•"/>
            </a:pPr>
            <a:r>
              <a:rPr lang="en-GB" sz="3200" dirty="0"/>
              <a:t>The user can do this using the </a:t>
            </a:r>
            <a:r>
              <a:rPr lang="en-GB" sz="3200" dirty="0" err="1"/>
              <a:t>CloudPack</a:t>
            </a:r>
            <a:r>
              <a:rPr lang="en-GB" sz="3200" dirty="0"/>
              <a:t> Token website.</a:t>
            </a:r>
          </a:p>
          <a:p>
            <a:pPr marL="457200" indent="-457200">
              <a:buFont typeface="Arial" panose="020B0604020202020204" pitchFamily="34" charset="0"/>
              <a:buChar char="•"/>
            </a:pPr>
            <a:r>
              <a:rPr lang="en-GB" sz="3200" dirty="0"/>
              <a:t>The token is then used by the application (the ShareScan connector) to authorise the user with the Cloud service.</a:t>
            </a:r>
          </a:p>
          <a:p>
            <a:endParaRPr lang="en-GB" dirty="0"/>
          </a:p>
        </p:txBody>
      </p:sp>
    </p:spTree>
    <p:extLst>
      <p:ext uri="{BB962C8B-B14F-4D97-AF65-F5344CB8AC3E}">
        <p14:creationId xmlns:p14="http://schemas.microsoft.com/office/powerpoint/2010/main" val="128655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Token options</a:t>
            </a:r>
            <a:endParaRPr lang="en-GB" dirty="0"/>
          </a:p>
        </p:txBody>
      </p:sp>
      <p:sp>
        <p:nvSpPr>
          <p:cNvPr id="3" name="Text Placeholder 2"/>
          <p:cNvSpPr>
            <a:spLocks noGrp="1"/>
          </p:cNvSpPr>
          <p:nvPr>
            <p:ph type="body" sz="quarter" idx="11"/>
          </p:nvPr>
        </p:nvSpPr>
        <p:spPr>
          <a:xfrm>
            <a:off x="351238" y="1150920"/>
            <a:ext cx="11343860" cy="5249880"/>
          </a:xfrm>
        </p:spPr>
        <p:txBody>
          <a:bodyPr/>
          <a:lstStyle/>
          <a:p>
            <a:r>
              <a:rPr lang="en-GB" sz="2400" dirty="0" smtClean="0"/>
              <a:t>There are multiple ways in which to deploy / configure the Cloud Pack to use a token sever depending upon the customer preferences.</a:t>
            </a:r>
          </a:p>
          <a:p>
            <a:pPr marL="457200" indent="-457200">
              <a:buFont typeface="Arial" panose="020B0604020202020204" pitchFamily="34" charset="0"/>
              <a:buChar char="•"/>
            </a:pPr>
            <a:r>
              <a:rPr lang="en-GB" sz="2400" dirty="0" smtClean="0"/>
              <a:t>Company </a:t>
            </a:r>
            <a:r>
              <a:rPr lang="en-GB" sz="2400" dirty="0"/>
              <a:t>Hosted Token </a:t>
            </a:r>
            <a:r>
              <a:rPr lang="en-GB" sz="2400" dirty="0" smtClean="0"/>
              <a:t>Server</a:t>
            </a:r>
          </a:p>
          <a:p>
            <a:pPr marL="1447775" lvl="1" indent="-457200">
              <a:buFont typeface="Arial" panose="020B0604020202020204" pitchFamily="34" charset="0"/>
              <a:buChar char="•"/>
            </a:pPr>
            <a:r>
              <a:rPr lang="en-GB" sz="2400" dirty="0" smtClean="0"/>
              <a:t>Select </a:t>
            </a:r>
            <a:r>
              <a:rPr lang="en-GB" sz="2400" dirty="0"/>
              <a:t>this option if you have installed the </a:t>
            </a:r>
            <a:r>
              <a:rPr lang="en-GB" sz="2400" dirty="0" smtClean="0"/>
              <a:t>accompanying </a:t>
            </a:r>
            <a:r>
              <a:rPr lang="en-GB" sz="2400" dirty="0"/>
              <a:t>Cloud Pack token website locally within your organisation</a:t>
            </a:r>
          </a:p>
          <a:p>
            <a:pPr marL="457200" lvl="0" indent="-457200">
              <a:buFont typeface="Arial" panose="020B0604020202020204" pitchFamily="34" charset="0"/>
              <a:buChar char="•"/>
            </a:pPr>
            <a:r>
              <a:rPr lang="en-GB" sz="2400" dirty="0" smtClean="0"/>
              <a:t>Paper </a:t>
            </a:r>
            <a:r>
              <a:rPr lang="en-GB" sz="2400" dirty="0"/>
              <a:t>River Cloud Hosted Token </a:t>
            </a:r>
            <a:r>
              <a:rPr lang="en-GB" sz="2400" dirty="0" smtClean="0"/>
              <a:t>Server</a:t>
            </a:r>
          </a:p>
          <a:p>
            <a:pPr marL="1447775" lvl="1" indent="-457200">
              <a:buFont typeface="Arial" panose="020B0604020202020204" pitchFamily="34" charset="0"/>
              <a:buChar char="•"/>
            </a:pPr>
            <a:r>
              <a:rPr lang="en-GB" sz="2400" dirty="0"/>
              <a:t>Select this option if you have registered to use the Paper River Cloud Token website to host your user tokens.</a:t>
            </a:r>
          </a:p>
          <a:p>
            <a:pPr marL="457200" indent="-457200">
              <a:buFont typeface="Arial" panose="020B0604020202020204" pitchFamily="34" charset="0"/>
              <a:buChar char="•"/>
            </a:pPr>
            <a:r>
              <a:rPr lang="en-GB" sz="2400" dirty="0" smtClean="0"/>
              <a:t>Trial</a:t>
            </a:r>
          </a:p>
          <a:p>
            <a:pPr marL="1447775" lvl="1" indent="-457200">
              <a:buFont typeface="Arial" panose="020B0604020202020204" pitchFamily="34" charset="0"/>
              <a:buChar char="•"/>
            </a:pPr>
            <a:r>
              <a:rPr lang="en-GB" sz="2400" dirty="0"/>
              <a:t>Select this option if you have registered for a trial using the Paper River Cloud Token website.</a:t>
            </a:r>
          </a:p>
          <a:p>
            <a:pPr marL="457200" indent="-457200">
              <a:buFont typeface="Arial" panose="020B0604020202020204" pitchFamily="34" charset="0"/>
              <a:buChar char="•"/>
            </a:pPr>
            <a:r>
              <a:rPr lang="en-GB" sz="2400" dirty="0" smtClean="0"/>
              <a:t>Configure Later</a:t>
            </a:r>
          </a:p>
          <a:p>
            <a:pPr marL="1447775" lvl="1" indent="-457200">
              <a:buFont typeface="Arial" panose="020B0604020202020204" pitchFamily="34" charset="0"/>
              <a:buChar char="•"/>
            </a:pPr>
            <a:r>
              <a:rPr lang="en-GB" sz="2400" dirty="0"/>
              <a:t>Select this option if you want to use the connector in offline demo mode and/or plan to configure the server settings later.</a:t>
            </a:r>
          </a:p>
          <a:p>
            <a:pPr marL="1447775" lvl="1" indent="-457200">
              <a:buFont typeface="Arial" panose="020B0604020202020204" pitchFamily="34" charset="0"/>
              <a:buChar char="•"/>
            </a:pPr>
            <a:endParaRPr lang="en-GB" sz="2400" dirty="0" smtClean="0"/>
          </a:p>
          <a:p>
            <a:endParaRPr lang="en-GB" dirty="0"/>
          </a:p>
        </p:txBody>
      </p:sp>
      <p:pic>
        <p:nvPicPr>
          <p:cNvPr id="5" name="Picture 4"/>
          <p:cNvPicPr>
            <a:picLocks noChangeAspect="1"/>
          </p:cNvPicPr>
          <p:nvPr/>
        </p:nvPicPr>
        <p:blipFill>
          <a:blip r:embed="rId3" cstate="print"/>
          <a:srcRect l="1173" t="978" r="695"/>
          <a:stretch>
            <a:fillRect/>
          </a:stretch>
        </p:blipFill>
        <p:spPr bwMode="auto">
          <a:xfrm>
            <a:off x="2987181" y="1950325"/>
            <a:ext cx="6040086" cy="4688651"/>
          </a:xfrm>
          <a:prstGeom prst="rect">
            <a:avLst/>
          </a:prstGeom>
          <a:noFill/>
          <a:ln w="9525">
            <a:noFill/>
            <a:miter lim="800000"/>
            <a:headEnd/>
            <a:tailEnd/>
          </a:ln>
        </p:spPr>
      </p:pic>
    </p:spTree>
    <p:extLst>
      <p:ext uri="{BB962C8B-B14F-4D97-AF65-F5344CB8AC3E}">
        <p14:creationId xmlns:p14="http://schemas.microsoft.com/office/powerpoint/2010/main" val="1495322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xit" presetSubtype="0" fill="hold" nodeType="with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Token authorisation screen</a:t>
            </a:r>
            <a:endParaRPr lang="en-GB" dirty="0"/>
          </a:p>
        </p:txBody>
      </p:sp>
      <p:sp>
        <p:nvSpPr>
          <p:cNvPr id="3" name="Text Placeholder 2"/>
          <p:cNvSpPr>
            <a:spLocks noGrp="1"/>
          </p:cNvSpPr>
          <p:nvPr>
            <p:ph type="body" sz="quarter" idx="11"/>
          </p:nvPr>
        </p:nvSpPr>
        <p:spPr>
          <a:xfrm>
            <a:off x="351238" y="1150920"/>
            <a:ext cx="5368626" cy="5113693"/>
          </a:xfrm>
        </p:spPr>
        <p:txBody>
          <a:bodyPr/>
          <a:lstStyle/>
          <a:p>
            <a:r>
              <a:rPr lang="en-GB" dirty="0"/>
              <a:t>Depending how the administrator has setup the options, you will be presented with one or more options from </a:t>
            </a:r>
            <a:r>
              <a:rPr lang="en-GB" dirty="0" err="1"/>
              <a:t>OneDrive</a:t>
            </a:r>
            <a:r>
              <a:rPr lang="en-GB" dirty="0"/>
              <a:t> Dropbox and </a:t>
            </a:r>
            <a:r>
              <a:rPr lang="en-GB" dirty="0" err="1"/>
              <a:t>GoogleDrive</a:t>
            </a:r>
            <a:r>
              <a:rPr lang="en-GB" dirty="0" smtClean="0"/>
              <a:t>.</a:t>
            </a:r>
          </a:p>
          <a:p>
            <a:r>
              <a:rPr lang="en-GB" dirty="0"/>
              <a:t>If the administrator has disabled access to a service, it will be greyed out.</a:t>
            </a:r>
          </a:p>
          <a:p>
            <a:r>
              <a:rPr lang="en-GB" dirty="0"/>
              <a:t>If a service says "No Authorisation Token Stored" beneath it, this means you have not yet authorised the service to use the </a:t>
            </a:r>
            <a:r>
              <a:rPr lang="en-GB" dirty="0" smtClean="0"/>
              <a:t>Cloud Pack </a:t>
            </a:r>
            <a:r>
              <a:rPr lang="en-GB" dirty="0"/>
              <a:t>C</a:t>
            </a:r>
            <a:r>
              <a:rPr lang="en-GB" dirty="0" smtClean="0"/>
              <a:t>onnector.</a:t>
            </a:r>
            <a:endParaRPr lang="en-GB" dirty="0"/>
          </a:p>
          <a:p>
            <a:endParaRPr lang="en-GB" dirty="0"/>
          </a:p>
        </p:txBody>
      </p:sp>
      <p:pic>
        <p:nvPicPr>
          <p:cNvPr id="4" name="Picture 3"/>
          <p:cNvPicPr>
            <a:picLocks noChangeAspect="1"/>
          </p:cNvPicPr>
          <p:nvPr/>
        </p:nvPicPr>
        <p:blipFill>
          <a:blip r:embed="rId3" cstate="print"/>
          <a:srcRect b="13350"/>
          <a:stretch>
            <a:fillRect/>
          </a:stretch>
        </p:blipFill>
        <p:spPr bwMode="auto">
          <a:xfrm>
            <a:off x="5860131" y="875493"/>
            <a:ext cx="6121517" cy="5060516"/>
          </a:xfrm>
          <a:prstGeom prst="rect">
            <a:avLst/>
          </a:prstGeom>
          <a:noFill/>
          <a:ln w="9525">
            <a:noFill/>
            <a:miter lim="800000"/>
            <a:headEnd/>
            <a:tailEnd/>
          </a:ln>
        </p:spPr>
      </p:pic>
    </p:spTree>
    <p:extLst>
      <p:ext uri="{BB962C8B-B14F-4D97-AF65-F5344CB8AC3E}">
        <p14:creationId xmlns:p14="http://schemas.microsoft.com/office/powerpoint/2010/main" val="470137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Demonstration</a:t>
            </a:r>
            <a:endParaRPr lang="de-DE" dirty="0">
              <a:solidFill>
                <a:schemeClr val="bg1"/>
              </a:solidFill>
            </a:endParaRPr>
          </a:p>
        </p:txBody>
      </p:sp>
      <p:sp>
        <p:nvSpPr>
          <p:cNvPr id="5" name="Text Placeholder 2"/>
          <p:cNvSpPr>
            <a:spLocks noGrp="1"/>
          </p:cNvSpPr>
          <p:nvPr>
            <p:ph type="body" sz="quarter" idx="11"/>
          </p:nvPr>
        </p:nvSpPr>
        <p:spPr>
          <a:xfrm>
            <a:off x="4258015" y="4701728"/>
            <a:ext cx="7485252" cy="1225651"/>
          </a:xfrm>
        </p:spPr>
        <p:txBody>
          <a:bodyPr/>
          <a:lstStyle/>
          <a:p>
            <a:pPr>
              <a:lnSpc>
                <a:spcPct val="100000"/>
              </a:lnSpc>
              <a:spcBef>
                <a:spcPts val="0"/>
              </a:spcBef>
            </a:pPr>
            <a:r>
              <a:rPr lang="en-US" sz="2800" b="1" dirty="0" smtClean="0">
                <a:solidFill>
                  <a:schemeClr val="bg1"/>
                </a:solidFill>
              </a:rPr>
              <a:t>Scan to </a:t>
            </a:r>
            <a:r>
              <a:rPr lang="en-US" sz="2800" b="1" dirty="0" err="1" smtClean="0">
                <a:solidFill>
                  <a:schemeClr val="bg1"/>
                </a:solidFill>
              </a:rPr>
              <a:t>DropBox</a:t>
            </a:r>
            <a:endParaRPr lang="en-US" dirty="0">
              <a:solidFill>
                <a:schemeClr val="bg1"/>
              </a:solidFill>
            </a:endParaRPr>
          </a:p>
        </p:txBody>
      </p:sp>
    </p:spTree>
    <p:extLst>
      <p:ext uri="{BB962C8B-B14F-4D97-AF65-F5344CB8AC3E}">
        <p14:creationId xmlns:p14="http://schemas.microsoft.com/office/powerpoint/2010/main" val="702732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Thank</a:t>
            </a:r>
            <a:r>
              <a:rPr lang="en-US" dirty="0" smtClean="0">
                <a:solidFill>
                  <a:schemeClr val="bg1"/>
                </a:solidFill>
                <a:latin typeface="Arial" panose="020B0604020202020204" pitchFamily="34" charset="0"/>
                <a:cs typeface="Arial" panose="020B0604020202020204" pitchFamily="34" charset="0"/>
              </a:rPr>
              <a:t> you.</a:t>
            </a:r>
            <a:endParaRPr lang="en-US"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2014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2_201305 Nuance PPT template_16x9">
  <a:themeElements>
    <a:clrScheme name="Master_16x9_blue colorway palette">
      <a:dk1>
        <a:srgbClr val="333333"/>
      </a:dk1>
      <a:lt1>
        <a:sysClr val="window" lastClr="FFFFFF"/>
      </a:lt1>
      <a:dk2>
        <a:srgbClr val="626D6F"/>
      </a:dk2>
      <a:lt2>
        <a:srgbClr val="C4CACA"/>
      </a:lt2>
      <a:accent1>
        <a:srgbClr val="1A6B96"/>
      </a:accent1>
      <a:accent2>
        <a:srgbClr val="C4CACA"/>
      </a:accent2>
      <a:accent3>
        <a:srgbClr val="00F536"/>
      </a:accent3>
      <a:accent4>
        <a:srgbClr val="626D6F"/>
      </a:accent4>
      <a:accent5>
        <a:srgbClr val="0AF5E3"/>
      </a:accent5>
      <a:accent6>
        <a:srgbClr val="FF9900"/>
      </a:accent6>
      <a:hlink>
        <a:srgbClr val="4EBFDE"/>
      </a:hlink>
      <a:folHlink>
        <a:srgbClr val="626D6F"/>
      </a:folHlink>
    </a:clrScheme>
    <a:fontScheme name="Nuanc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200" dirty="0" smtClean="0"/>
        </a:defPPr>
      </a:lstStyle>
    </a:txDef>
  </a:objectDefaults>
  <a:extraClrSchemeLst/>
</a:theme>
</file>

<file path=ppt/theme/theme2.xml><?xml version="1.0" encoding="utf-8"?>
<a:theme xmlns:a="http://schemas.openxmlformats.org/drawingml/2006/main" name="1_201305 Nuance PPT template_16x9">
  <a:themeElements>
    <a:clrScheme name="NUANCE 1">
      <a:dk1>
        <a:srgbClr val="333333"/>
      </a:dk1>
      <a:lt1>
        <a:sysClr val="window" lastClr="FFFFFF"/>
      </a:lt1>
      <a:dk2>
        <a:srgbClr val="626D6F"/>
      </a:dk2>
      <a:lt2>
        <a:srgbClr val="C4CACA"/>
      </a:lt2>
      <a:accent1>
        <a:srgbClr val="1A6B96"/>
      </a:accent1>
      <a:accent2>
        <a:srgbClr val="C4CACA"/>
      </a:accent2>
      <a:accent3>
        <a:srgbClr val="00F536"/>
      </a:accent3>
      <a:accent4>
        <a:srgbClr val="626D6F"/>
      </a:accent4>
      <a:accent5>
        <a:srgbClr val="0AF5E3"/>
      </a:accent5>
      <a:accent6>
        <a:srgbClr val="FF9900"/>
      </a:accent6>
      <a:hlink>
        <a:srgbClr val="4EBFDE"/>
      </a:hlink>
      <a:folHlink>
        <a:srgbClr val="626D6F"/>
      </a:folHlink>
    </a:clrScheme>
    <a:fontScheme name="Nuanc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2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6D1B243C7AEA4CA6C06A56C8D0019B" ma:contentTypeVersion="0" ma:contentTypeDescription="Create a new document." ma:contentTypeScope="" ma:versionID="264eff0f60a292779002b3dda983eb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5204B3-26CF-4DE9-BF89-81CCC15BEF7F}">
  <ds:schemaRefs>
    <ds:schemaRef ds:uri="http://schemas.openxmlformats.org/package/2006/metadata/core-propertie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2BE345B-2D42-4944-B17C-9E9B1192D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8D0093E-76D7-4FCC-BDFE-4BE4A93559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1508</TotalTime>
  <Words>603</Words>
  <Application>Microsoft Office PowerPoint</Application>
  <PresentationFormat>Custom</PresentationFormat>
  <Paragraphs>52</Paragraphs>
  <Slides>7</Slides>
  <Notes>5</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2_201305 Nuance PPT template_16x9</vt:lpstr>
      <vt:lpstr>1_201305 Nuance PPT template_16x9</vt:lpstr>
      <vt:lpstr>eCopy ShareScan Scan to DropBox  Chris Pearce-King</vt:lpstr>
      <vt:lpstr>Introducing the eCopy ShareScan Cloud Pack</vt:lpstr>
      <vt:lpstr>How it works</vt:lpstr>
      <vt:lpstr>Token options</vt:lpstr>
      <vt:lpstr>Token authorisation screen</vt:lpstr>
      <vt:lpstr>Demonstration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New Nuance Document Imaging Division</dc:title>
  <dc:creator>Blaine Phelps</dc:creator>
  <cp:lastModifiedBy>Windows User</cp:lastModifiedBy>
  <cp:revision>242</cp:revision>
  <cp:lastPrinted>2014-10-22T12:52:09Z</cp:lastPrinted>
  <dcterms:created xsi:type="dcterms:W3CDTF">2014-09-26T18:01:28Z</dcterms:created>
  <dcterms:modified xsi:type="dcterms:W3CDTF">2015-04-02T11:30:55Z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0x010100E46D1B243C7AEA4CA6C06A56C8D0019B</vt:lpwstr>
  </property>
</Properties>
</file>